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99E133-A9EF-5244-BC0D-F8AD580E39F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81" y="1208490"/>
            <a:ext cx="2984419" cy="4290103"/>
          </a:xfrm>
          <a:prstGeom prst="rect">
            <a:avLst/>
          </a:prstGeom>
        </p:spPr>
      </p:pic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B22F22C7-ADBE-4E4E-AEA0-8D330D1572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00" y="3796276"/>
            <a:ext cx="8070309" cy="52303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>
            <a:lvl1pPr marL="0" indent="0">
              <a:buNone/>
              <a:defRPr 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pPr marL="0" lvl="0"/>
            <a:r>
              <a:rPr lang="en-US" dirty="0"/>
              <a:t>Speaker Name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4BDC61A3-8EC5-004A-9164-DE8740D5F5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602" y="4343698"/>
            <a:ext cx="8070309" cy="27638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>
            <a:lvl1pPr marL="0" indent="0">
              <a:buNone/>
              <a:def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pPr marL="0" lvl="0"/>
            <a:r>
              <a:rPr lang="en-US" dirty="0"/>
              <a:t>Subtitle Goes Here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B6FA5BE-294B-0145-8271-36F34865C8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57600" y="1938527"/>
            <a:ext cx="8070309" cy="18333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5333" b="1" dirty="0" smtClean="0">
                <a:solidFill>
                  <a:srgbClr val="000033"/>
                </a:solidFill>
                <a:latin typeface="Arial"/>
                <a:ea typeface="+mn-ea"/>
                <a:cs typeface="Arial"/>
              </a:defRPr>
            </a:lvl1pPr>
          </a:lstStyle>
          <a:p>
            <a:pPr marL="0" lvl="0" defTabSz="609585">
              <a:lnSpc>
                <a:spcPct val="83000"/>
              </a:lnSpc>
              <a:spcAft>
                <a:spcPts val="1600"/>
              </a:spcAft>
            </a:pPr>
            <a:r>
              <a:rPr lang="en-US" dirty="0"/>
              <a:t>Long Presentation Title Goes Here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78A1F3-F22D-F241-A2E6-20AA34C58BCB}"/>
              </a:ext>
            </a:extLst>
          </p:cNvPr>
          <p:cNvCxnSpPr>
            <a:cxnSpLocks/>
          </p:cNvCxnSpPr>
          <p:nvPr/>
        </p:nvCxnSpPr>
        <p:spPr>
          <a:xfrm flipV="1">
            <a:off x="3352800" y="381000"/>
            <a:ext cx="0" cy="609600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305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Confidentiali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633" y="4511975"/>
            <a:ext cx="5064857" cy="1087862"/>
          </a:xfrm>
          <a:prstGeom prst="rect">
            <a:avLst/>
          </a:prstGeom>
        </p:spPr>
        <p:txBody>
          <a:bodyPr wrap="square" lIns="0" tIns="0" rIns="0" bIns="0" numCol="1">
            <a:spAutoFit/>
          </a:bodyPr>
          <a:lstStyle/>
          <a:p>
            <a:r>
              <a:rPr lang="en-US" sz="1067" b="1" dirty="0">
                <a:solidFill>
                  <a:schemeClr val="tx2"/>
                </a:solidFill>
                <a:latin typeface="Arial"/>
                <a:cs typeface="Arial"/>
              </a:rPr>
              <a:t>No Reliance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 </a:t>
            </a:r>
          </a:p>
          <a:p>
            <a:pPr>
              <a:spcAft>
                <a:spcPts val="800"/>
              </a:spcAft>
            </a:pP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This document is subject to change without notice. </a:t>
            </a:r>
            <a:r>
              <a:rPr lang="en-US" sz="1067" dirty="0" err="1">
                <a:solidFill>
                  <a:schemeClr val="tx2"/>
                </a:solidFill>
                <a:latin typeface="Arial"/>
                <a:cs typeface="Arial"/>
              </a:rPr>
              <a:t>Acumatica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 cannot guarantee completion of any future products or program features/enhancements described in this document, and no reliance should be placed on their availability. </a:t>
            </a:r>
          </a:p>
          <a:p>
            <a:r>
              <a:rPr lang="en-US" sz="1067" b="1" dirty="0">
                <a:solidFill>
                  <a:schemeClr val="tx2"/>
                </a:solidFill>
                <a:latin typeface="Arial"/>
                <a:cs typeface="Arial"/>
              </a:rPr>
              <a:t>Confidentiality: 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This document, including any files contained herein, is confidential information of </a:t>
            </a:r>
            <a:r>
              <a:rPr lang="en-US" sz="1067" dirty="0" err="1">
                <a:solidFill>
                  <a:schemeClr val="tx2"/>
                </a:solidFill>
                <a:latin typeface="Arial"/>
                <a:cs typeface="Arial"/>
              </a:rPr>
              <a:t>Acumatica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 and should not be disclosed to </a:t>
            </a:r>
            <a:r>
              <a:rPr lang="en-US" sz="1067" dirty="0" err="1">
                <a:solidFill>
                  <a:schemeClr val="tx2"/>
                </a:solidFill>
                <a:latin typeface="Arial"/>
                <a:cs typeface="Arial"/>
              </a:rPr>
              <a:t>third parties</a:t>
            </a:r>
            <a:r>
              <a:rPr lang="en-US" sz="1067" dirty="0">
                <a:solidFill>
                  <a:schemeClr val="tx2"/>
                </a:solidFill>
                <a:latin typeface="Arial"/>
                <a:cs typeface="Arial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052E5A-0F61-DE43-9DE7-B803493B3DF9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E069F49-C1CC-5744-826A-7895C54E4B51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01539D-15A2-8D44-A2DC-A0327B32B9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46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Thank Yo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0569" y="3429000"/>
            <a:ext cx="5460292" cy="98488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algn="l" defTabSz="914377" rtl="0" eaLnBrk="1" latinLnBrk="0" hangingPunct="1">
              <a:defRPr lang="en-US" sz="6400" b="0" kern="1200" dirty="0" smtClean="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6ABAD2C3-9C6B-7247-9D6A-1722752461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569" y="4832849"/>
            <a:ext cx="3962400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Name 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35B8421-878B-A04C-AB90-959E4A5C20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0569" y="5325293"/>
            <a:ext cx="3962400" cy="29745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333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Contact information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CDC2B4-8076-0F49-84CC-F194B4B28326}"/>
              </a:ext>
            </a:extLst>
          </p:cNvPr>
          <p:cNvCxnSpPr/>
          <p:nvPr/>
        </p:nvCxnSpPr>
        <p:spPr>
          <a:xfrm>
            <a:off x="625673" y="4606404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64BDE181-E8E7-2F44-912A-5E930A2246CE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D59E86B-9031-0144-9EC1-4638BBE3A09D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7D0B0CB-267D-C14C-8A0A-97D9A8488C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392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99E133-A9EF-5244-BC0D-F8AD580E39F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09" y="2980488"/>
            <a:ext cx="2659683" cy="664920"/>
          </a:xfrm>
          <a:prstGeom prst="rect">
            <a:avLst/>
          </a:prstGeom>
        </p:spPr>
      </p:pic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B22F22C7-ADBE-4E4E-AEA0-8D330D1572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57600" y="3796276"/>
            <a:ext cx="8070309" cy="52303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>
            <a:lvl1pPr marL="0" indent="0">
              <a:buNone/>
              <a:defRPr 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pPr marL="0" lvl="0"/>
            <a:r>
              <a:rPr lang="en-US" dirty="0"/>
              <a:t>Speaker Name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4BDC61A3-8EC5-004A-9164-DE8740D5F5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602" y="4343698"/>
            <a:ext cx="8070309" cy="27638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>
            <a:lvl1pPr marL="0" indent="0">
              <a:buNone/>
              <a:def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pPr marL="0" lvl="0"/>
            <a:r>
              <a:rPr lang="en-US" dirty="0"/>
              <a:t>Subtitle Goes Here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B6FA5BE-294B-0145-8271-36F34865C8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57600" y="1938527"/>
            <a:ext cx="8070309" cy="18333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5333" b="1" dirty="0" smtClean="0">
                <a:solidFill>
                  <a:srgbClr val="000033"/>
                </a:solidFill>
                <a:latin typeface="Arial"/>
                <a:ea typeface="+mn-ea"/>
                <a:cs typeface="Arial"/>
              </a:defRPr>
            </a:lvl1pPr>
          </a:lstStyle>
          <a:p>
            <a:pPr marL="0" lvl="0" defTabSz="609585">
              <a:lnSpc>
                <a:spcPct val="83000"/>
              </a:lnSpc>
              <a:spcAft>
                <a:spcPts val="1600"/>
              </a:spcAft>
            </a:pPr>
            <a:r>
              <a:rPr lang="en-US" dirty="0"/>
              <a:t>Long Presentation Title Goes Here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78A1F3-F22D-F241-A2E6-20AA34C58BCB}"/>
              </a:ext>
            </a:extLst>
          </p:cNvPr>
          <p:cNvCxnSpPr>
            <a:cxnSpLocks/>
          </p:cNvCxnSpPr>
          <p:nvPr/>
        </p:nvCxnSpPr>
        <p:spPr>
          <a:xfrm flipV="1">
            <a:off x="3352800" y="381000"/>
            <a:ext cx="0" cy="609600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3265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841212-5272-984A-8E68-2318A048636C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9E63530-6C24-A641-ACF5-E662ED1C0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1ACB91B-4642-E44B-847F-BC36851F1656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5413A22-A141-5041-A5AC-DDD2CA0EFBC5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5C16EA5-00B6-444A-B87D-4E108B27A2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821138F2-AA8A-4A4A-8FC2-DA0C6446FCD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5967" y="1148281"/>
            <a:ext cx="11344099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29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95967" y="1148281"/>
            <a:ext cx="561222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0EBF96-9DA2-C44D-8F00-C9F5900DA785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D74769E-2ADD-F04A-BE61-0F8A90F16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0F703FD-D948-1940-A8A2-0640F890DA93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EB5AE3D-E042-3948-A02C-7899433CA1C4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84236A9-3891-284E-BD76-1C01D1095D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  <p:sp>
        <p:nvSpPr>
          <p:cNvPr id="22" name="Content Placeholder 11">
            <a:extLst>
              <a:ext uri="{FF2B5EF4-FFF2-40B4-BE49-F238E27FC236}">
                <a16:creationId xmlns:a16="http://schemas.microsoft.com/office/drawing/2014/main" id="{96E2859F-2611-A04E-815E-F37569D294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38400" y="1148281"/>
            <a:ext cx="561222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190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E7F3B074-1BB8-2146-BC1C-AD6B97CC8C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5968" y="1148281"/>
            <a:ext cx="366150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45E690-07EB-8A4A-BCFA-BAFEDD237C97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FF7FC41-2819-464D-ACFC-B4CF50A75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9276733-86FA-8D4A-A44A-87AE9B25C4EE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420111C6-1F5E-9F42-9E01-EDBB91010885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C4E6F0E-40CD-604D-AB48-E51A68361C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  <p:sp>
        <p:nvSpPr>
          <p:cNvPr id="30" name="Content Placeholder 11">
            <a:extLst>
              <a:ext uri="{FF2B5EF4-FFF2-40B4-BE49-F238E27FC236}">
                <a16:creationId xmlns:a16="http://schemas.microsoft.com/office/drawing/2014/main" id="{336E4F61-A651-1343-9BE3-13D6698705A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36447" y="1148281"/>
            <a:ext cx="366150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Content Placeholder 11">
            <a:extLst>
              <a:ext uri="{FF2B5EF4-FFF2-40B4-BE49-F238E27FC236}">
                <a16:creationId xmlns:a16="http://schemas.microsoft.com/office/drawing/2014/main" id="{FBA12643-44C4-2648-B3BB-D1634117A91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76928" y="1148281"/>
            <a:ext cx="366150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06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Two Columns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495968" y="1148281"/>
            <a:ext cx="5490305" cy="43868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E2986D-25B3-FC48-8D8C-54A56CB7451E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88BCE03-94F3-C44C-83C2-29C0636F9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D714032-5C56-0448-BA99-E978EC43169E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E26C219-22DF-9E48-AAE3-278A2E41F265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B38C9CC-533D-E94D-B638-2805567FB8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  <p:sp>
        <p:nvSpPr>
          <p:cNvPr id="19" name="Content Placeholder 11">
            <a:extLst>
              <a:ext uri="{FF2B5EF4-FFF2-40B4-BE49-F238E27FC236}">
                <a16:creationId xmlns:a16="http://schemas.microsoft.com/office/drawing/2014/main" id="{6E72346B-81B0-D64E-A600-DD0BF804AA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38400" y="1148281"/>
            <a:ext cx="5612225" cy="4386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tx2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333">
                <a:solidFill>
                  <a:srgbClr val="595959"/>
                </a:solidFill>
              </a:defRPr>
            </a:lvl3pPr>
            <a:lvl4pPr>
              <a:defRPr sz="1067">
                <a:solidFill>
                  <a:srgbClr val="595959"/>
                </a:solidFill>
              </a:defRPr>
            </a:lvl4pPr>
            <a:lvl5pPr>
              <a:defRPr sz="1067"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313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Open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E297A98-E23C-7849-9096-18907AEDF2C9}"/>
              </a:ext>
            </a:extLst>
          </p:cNvPr>
          <p:cNvSpPr/>
          <p:nvPr/>
        </p:nvSpPr>
        <p:spPr>
          <a:xfrm>
            <a:off x="1" y="5810655"/>
            <a:ext cx="12192000" cy="583660"/>
          </a:xfrm>
          <a:prstGeom prst="rect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FC00BA6-D45A-C843-A601-044018CE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67" y="182563"/>
            <a:ext cx="11344099" cy="75247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CC55E5-833D-EF43-A682-02EA01F13FFE}"/>
              </a:ext>
            </a:extLst>
          </p:cNvPr>
          <p:cNvCxnSpPr/>
          <p:nvPr/>
        </p:nvCxnSpPr>
        <p:spPr>
          <a:xfrm>
            <a:off x="625673" y="935037"/>
            <a:ext cx="2564507" cy="0"/>
          </a:xfrm>
          <a:prstGeom prst="line">
            <a:avLst/>
          </a:prstGeom>
          <a:ln>
            <a:solidFill>
              <a:srgbClr val="00003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59FD2B9-739A-4842-AC60-96013F7CEEEC}"/>
              </a:ext>
            </a:extLst>
          </p:cNvPr>
          <p:cNvSpPr txBox="1">
            <a:spLocks/>
          </p:cNvSpPr>
          <p:nvPr/>
        </p:nvSpPr>
        <p:spPr>
          <a:xfrm>
            <a:off x="574991" y="5939709"/>
            <a:ext cx="320604" cy="323224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l" defTabSz="685800" rtl="0" eaLnBrk="1" latinLnBrk="0" hangingPunct="1">
              <a:lnSpc>
                <a:spcPct val="100000"/>
              </a:lnSpc>
              <a:defRPr sz="900" b="1" kern="1200">
                <a:solidFill>
                  <a:srgbClr val="000033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9BCC04EB-39C5-4970-B2E7-5C70326DD1C4}" type="slidenum">
              <a:rPr lang="en-US" sz="1200" smtClean="0">
                <a:solidFill>
                  <a:srgbClr val="000033"/>
                </a:solidFill>
              </a:rPr>
              <a:pPr algn="l"/>
              <a:t>‹#›</a:t>
            </a:fld>
            <a:endParaRPr lang="en-US" sz="1200" dirty="0">
              <a:solidFill>
                <a:srgbClr val="000033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ABCEB32-5BFC-B94F-A248-4AEE072686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807" y="5828547"/>
            <a:ext cx="3435373" cy="53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36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694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- Section 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84F3B2-6ECF-5845-AB88-EC6A9ED4AE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6144"/>
            <a:ext cx="12192000" cy="32512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2EDF8C6-15AF-7940-B5F9-A9BFFC23BA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981" y="2944719"/>
            <a:ext cx="5619331" cy="461665"/>
          </a:xfrm>
          <a:prstGeom prst="rect">
            <a:avLst/>
          </a:prstGeom>
        </p:spPr>
        <p:txBody>
          <a:bodyPr wrap="square" lIns="0" rIns="0" anchor="b">
            <a:spAutoFit/>
          </a:bodyPr>
          <a:lstStyle>
            <a:lvl1pPr algn="l">
              <a:defRPr sz="2400" b="1">
                <a:solidFill>
                  <a:srgbClr val="000033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305B5-0B1E-4A47-A034-7C98AB0A679D}"/>
              </a:ext>
            </a:extLst>
          </p:cNvPr>
          <p:cNvSpPr/>
          <p:nvPr/>
        </p:nvSpPr>
        <p:spPr>
          <a:xfrm>
            <a:off x="1" y="4645153"/>
            <a:ext cx="12192000" cy="2212847"/>
          </a:xfrm>
          <a:prstGeom prst="rect">
            <a:avLst/>
          </a:prstGeom>
          <a:solidFill>
            <a:srgbClr val="000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 dirty="0"/>
          </a:p>
        </p:txBody>
      </p:sp>
    </p:spTree>
    <p:extLst>
      <p:ext uri="{BB962C8B-B14F-4D97-AF65-F5344CB8AC3E}">
        <p14:creationId xmlns:p14="http://schemas.microsoft.com/office/powerpoint/2010/main" val="3662657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3286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200" b="0" kern="1200">
          <a:solidFill>
            <a:srgbClr val="33CCFF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914377" rtl="0" eaLnBrk="1" latinLnBrk="0" hangingPunct="1">
        <a:lnSpc>
          <a:spcPct val="100000"/>
        </a:lnSpc>
        <a:spcBef>
          <a:spcPts val="1600"/>
        </a:spcBef>
        <a:spcAft>
          <a:spcPts val="267"/>
        </a:spcAft>
        <a:buSzPct val="90000"/>
        <a:buFont typeface="Wingdings" charset="2"/>
        <a:buChar char="§"/>
        <a:defRPr sz="2667" kern="1200">
          <a:solidFill>
            <a:schemeClr val="tx2"/>
          </a:solidFill>
          <a:latin typeface="+mn-lt"/>
          <a:ea typeface="+mn-ea"/>
          <a:cs typeface="+mn-cs"/>
        </a:defRPr>
      </a:lvl1pPr>
      <a:lvl2pPr marL="761981" indent="-304792" algn="l" defTabSz="914377" rtl="0" eaLnBrk="1" latinLnBrk="0" hangingPunct="1">
        <a:lnSpc>
          <a:spcPct val="100000"/>
        </a:lnSpc>
        <a:spcBef>
          <a:spcPts val="267"/>
        </a:spcBef>
        <a:spcAft>
          <a:spcPts val="533"/>
        </a:spcAft>
        <a:buSzPct val="90000"/>
        <a:buFont typeface="Wingdings" charset="2"/>
        <a:buChar char="§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219170" indent="-304792" algn="l" defTabSz="914377" rtl="0" eaLnBrk="1" latinLnBrk="0" hangingPunct="1">
        <a:lnSpc>
          <a:spcPct val="100000"/>
        </a:lnSpc>
        <a:spcBef>
          <a:spcPts val="267"/>
        </a:spcBef>
        <a:spcAft>
          <a:spcPts val="533"/>
        </a:spcAft>
        <a:buSzPct val="90000"/>
        <a:buFont typeface="Wingdings" charset="2"/>
        <a:buChar char="§"/>
        <a:defRPr sz="2133" kern="1200">
          <a:solidFill>
            <a:schemeClr val="tx2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100000"/>
        </a:lnSpc>
        <a:spcBef>
          <a:spcPts val="267"/>
        </a:spcBef>
        <a:spcAft>
          <a:spcPts val="533"/>
        </a:spcAft>
        <a:buSzPct val="90000"/>
        <a:buFont typeface="Wingdings" charset="2"/>
        <a:buChar char="§"/>
        <a:defRPr sz="1867" kern="1200">
          <a:solidFill>
            <a:schemeClr val="tx2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100000"/>
        </a:lnSpc>
        <a:spcBef>
          <a:spcPts val="267"/>
        </a:spcBef>
        <a:spcAft>
          <a:spcPts val="533"/>
        </a:spcAft>
        <a:buSzPct val="90000"/>
        <a:buFont typeface="Wingdings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8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643">
          <p15:clr>
            <a:srgbClr val="F26B43"/>
          </p15:clr>
        </p15:guide>
        <p15:guide id="5" orient="horz" pos="2832">
          <p15:clr>
            <a:srgbClr val="F26B43"/>
          </p15:clr>
        </p15:guide>
        <p15:guide id="6" orient="horz" pos="900">
          <p15:clr>
            <a:srgbClr val="F26B43"/>
          </p15:clr>
        </p15:guide>
        <p15:guide id="7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hennelly/AcumaticaSourceControlDemo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35DBCC-193A-43D5-BE2E-2C8FED0444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Team XI - Shawn Burt, John Edwards, David Ferguson, Ilya </a:t>
            </a:r>
            <a:r>
              <a:rPr lang="en-US" dirty="0" err="1"/>
              <a:t>Zhidkov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1C3928-D385-40C9-BEA3-2E137EB68A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Development tool to expedite deployments of Dev Environments for development teams.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260856-AB33-4CAE-8FDA-BFCA882763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Acumatica Dev Environment Deployer</a:t>
            </a:r>
          </a:p>
        </p:txBody>
      </p:sp>
    </p:spTree>
    <p:extLst>
      <p:ext uri="{BB962C8B-B14F-4D97-AF65-F5344CB8AC3E}">
        <p14:creationId xmlns:p14="http://schemas.microsoft.com/office/powerpoint/2010/main" val="240090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F81009-2121-4949-9FDD-8744E2C4D9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Credit where credit is due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6EED7EE-71FD-4288-BE8D-A7A35204AC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602" y="4343698"/>
            <a:ext cx="8070309" cy="1269923"/>
          </a:xfrm>
        </p:spPr>
        <p:txBody>
          <a:bodyPr>
            <a:normAutofit/>
          </a:bodyPr>
          <a:lstStyle/>
          <a:p>
            <a:r>
              <a:rPr lang="en-US" dirty="0"/>
              <a:t>This project is based on scripting work done by </a:t>
            </a:r>
            <a:r>
              <a:rPr lang="en-US" b="1" dirty="0"/>
              <a:t>Brendan Hennelly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>
                <a:hlinkClick r:id="rId2"/>
              </a:rPr>
              <a:t>https://github.com/bhennelly/AcumaticaSourceControlDemo</a:t>
            </a:r>
            <a:r>
              <a:rPr lang="en-US" dirty="0"/>
              <a:t> </a:t>
            </a:r>
          </a:p>
          <a:p>
            <a:r>
              <a:rPr lang="en-US" dirty="0"/>
              <a:t>We used the base scripts and concepts then automated them to allow staging and deployments of multiple versions of Acumatica.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AC694BF-0BFB-4FE9-9CF7-0F4E9991A7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Acumatica Dev Environment Deployer</a:t>
            </a:r>
          </a:p>
        </p:txBody>
      </p:sp>
    </p:spTree>
    <p:extLst>
      <p:ext uri="{BB962C8B-B14F-4D97-AF65-F5344CB8AC3E}">
        <p14:creationId xmlns:p14="http://schemas.microsoft.com/office/powerpoint/2010/main" val="1281691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BA64F4-BDBC-4A13-BA01-D278497DD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CFC52A-0A35-42CD-97E5-1B472580539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As Acumatica developers we are often having to create Dev Instances across many versions of Acumatica.</a:t>
            </a:r>
          </a:p>
          <a:p>
            <a:r>
              <a:rPr lang="en-US" dirty="0"/>
              <a:t>Traditional procedures to download, uninstall/install, deploy/upgrade and publishing customizations takes excessive time.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050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23C27F-8775-4E91-8AD0-B2E23738635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Acumatica Dev Instance Deployer.</a:t>
            </a:r>
          </a:p>
          <a:p>
            <a:r>
              <a:rPr lang="en-US" dirty="0"/>
              <a:t>This solution allows you to select from any version of Acumatica available from the Acumatica AWS S3 site.</a:t>
            </a:r>
          </a:p>
          <a:p>
            <a:r>
              <a:rPr lang="en-US" dirty="0"/>
              <a:t>You are also able to </a:t>
            </a:r>
            <a:r>
              <a:rPr lang="en-US" dirty="0" err="1"/>
              <a:t>predeploy</a:t>
            </a:r>
            <a:r>
              <a:rPr lang="en-US" dirty="0"/>
              <a:t> specified customizations.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45575A2-688B-49D3-85D8-7FE7B0164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C9283C-3E63-456E-9FB3-117B07B3379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44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7DFFE6-8A4A-4620-AC26-583C42C7B4E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11B4F7C-9EB9-451E-AB0E-025A4989A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2" name="final">
            <a:hlinkClick r:id="" action="ppaction://media"/>
            <a:extLst>
              <a:ext uri="{FF2B5EF4-FFF2-40B4-BE49-F238E27FC236}">
                <a16:creationId xmlns:a16="http://schemas.microsoft.com/office/drawing/2014/main" id="{E08C0166-32EF-4274-9F96-AE6FFC82CB7F}"/>
              </a:ext>
            </a:extLst>
          </p:cNvPr>
          <p:cNvPicPr>
            <a:picLocks noGrp="1" noChangeAspect="1"/>
          </p:cNvPicPr>
          <p:nvPr>
            <p:ph sz="quarter" idx="14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2021" y="558800"/>
            <a:ext cx="8375659" cy="4710855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FD9FDB6-339C-44B9-9CE0-B03658C37F6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66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5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F345A07-C686-40D3-8F7A-6728EBC2BA4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11B6F2-1468-476A-AB11-903E213F6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593FDAB-5010-4B84-8A43-03AF2423949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95968" y="1148281"/>
            <a:ext cx="11354658" cy="4386888"/>
          </a:xfrm>
        </p:spPr>
        <p:txBody>
          <a:bodyPr/>
          <a:lstStyle/>
          <a:p>
            <a:r>
              <a:rPr lang="en-US" dirty="0"/>
              <a:t>Thank you.</a:t>
            </a:r>
          </a:p>
          <a:p>
            <a:endParaRPr lang="en-US" dirty="0"/>
          </a:p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88906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3840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28DF9-15F9-4F78-B6E7-10F1C35BA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337DB-CFE8-466E-9FA5-54962FD2CC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Shawn Burt	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7130CC-A06D-4917-BE9F-D69F927843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shawn.burt@swktech.com</a:t>
            </a:r>
          </a:p>
        </p:txBody>
      </p:sp>
    </p:spTree>
    <p:extLst>
      <p:ext uri="{BB962C8B-B14F-4D97-AF65-F5344CB8AC3E}">
        <p14:creationId xmlns:p14="http://schemas.microsoft.com/office/powerpoint/2010/main" val="3688202441"/>
      </p:ext>
    </p:extLst>
  </p:cSld>
  <p:clrMapOvr>
    <a:masterClrMapping/>
  </p:clrMapOvr>
</p:sld>
</file>

<file path=ppt/theme/theme1.xml><?xml version="1.0" encoding="utf-8"?>
<a:theme xmlns:a="http://schemas.openxmlformats.org/drawingml/2006/main" name="Acumatica 2016 Theme">
  <a:themeElements>
    <a:clrScheme name="Acumatica 2016 1">
      <a:dk1>
        <a:srgbClr val="000000"/>
      </a:dk1>
      <a:lt1>
        <a:srgbClr val="FFFFFF"/>
      </a:lt1>
      <a:dk2>
        <a:srgbClr val="000033"/>
      </a:dk2>
      <a:lt2>
        <a:srgbClr val="F7941F"/>
      </a:lt2>
      <a:accent1>
        <a:srgbClr val="000033"/>
      </a:accent1>
      <a:accent2>
        <a:srgbClr val="F7941F"/>
      </a:accent2>
      <a:accent3>
        <a:srgbClr val="33CCFF"/>
      </a:accent3>
      <a:accent4>
        <a:srgbClr val="6666FF"/>
      </a:accent4>
      <a:accent5>
        <a:srgbClr val="D1D1D4"/>
      </a:accent5>
      <a:accent6>
        <a:srgbClr val="DEFFD2"/>
      </a:accent6>
      <a:hlink>
        <a:srgbClr val="000033"/>
      </a:hlink>
      <a:folHlink>
        <a:srgbClr val="000033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sz="1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AcumaticaSummit_2020_CorporateSlideDeck" id="{783C8C20-2C8F-4DF8-9CBA-E91E0F407778}" vid="{95FBFEDD-53C9-40E3-BFA8-869AB92B00E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8597AA592CB245AC84553FD001052B" ma:contentTypeVersion="7" ma:contentTypeDescription="Create a new document." ma:contentTypeScope="" ma:versionID="212cd9971b1595f67b4a2680fba7be59">
  <xsd:schema xmlns:xsd="http://www.w3.org/2001/XMLSchema" xmlns:xs="http://www.w3.org/2001/XMLSchema" xmlns:p="http://schemas.microsoft.com/office/2006/metadata/properties" xmlns:ns2="fe4e76c0-957d-466f-b6f8-63e89943fae3" xmlns:ns3="56c3b963-06d0-423e-9131-baa86a955236" targetNamespace="http://schemas.microsoft.com/office/2006/metadata/properties" ma:root="true" ma:fieldsID="9daf913d054c18082ed4b25cc90d0392" ns2:_="" ns3:_="">
    <xsd:import namespace="fe4e76c0-957d-466f-b6f8-63e89943fae3"/>
    <xsd:import namespace="56c3b963-06d0-423e-9131-baa86a9552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4e76c0-957d-466f-b6f8-63e89943fa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c3b963-06d0-423e-9131-baa86a95523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4ED6B83-F1BE-4D23-9479-A5BC81F2D8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4e76c0-957d-466f-b6f8-63e89943fae3"/>
    <ds:schemaRef ds:uri="56c3b963-06d0-423e-9131-baa86a9552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846627D-C8AA-490A-90F2-B5F9A3C92B5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D7B710-9AA7-4027-95A1-B136B61D20D0}">
  <ds:schemaRefs>
    <ds:schemaRef ds:uri="http://schemas.microsoft.com/office/2006/documentManagement/types"/>
    <ds:schemaRef ds:uri="http://purl.org/dc/elements/1.1/"/>
    <ds:schemaRef ds:uri="http://purl.org/dc/dcmitype/"/>
    <ds:schemaRef ds:uri="56c3b963-06d0-423e-9131-baa86a955236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fe4e76c0-957d-466f-b6f8-63e89943fae3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AcumaticaSummit_2020</Template>
  <TotalTime>929</TotalTime>
  <Words>174</Words>
  <Application>Microsoft Office PowerPoint</Application>
  <PresentationFormat>Widescreen</PresentationFormat>
  <Paragraphs>21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Wingdings</vt:lpstr>
      <vt:lpstr>Acumatica 2016 Theme</vt:lpstr>
      <vt:lpstr>Acumatica Dev Environment Deployer</vt:lpstr>
      <vt:lpstr>Acumatica Dev Environment Deployer</vt:lpstr>
      <vt:lpstr>The Problem</vt:lpstr>
      <vt:lpstr>Solution</vt:lpstr>
      <vt:lpstr>Demo</vt:lpstr>
      <vt:lpstr>Q&amp;A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 Clancy</dc:creator>
  <cp:lastModifiedBy>Shawn Burt</cp:lastModifiedBy>
  <cp:revision>9</cp:revision>
  <dcterms:created xsi:type="dcterms:W3CDTF">2019-11-11T22:36:16Z</dcterms:created>
  <dcterms:modified xsi:type="dcterms:W3CDTF">2020-01-26T21:41:39Z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0x0101000E8597AA592CB245AC84553FD001052B</vt:lpwstr>
  </property>
</Properties>
</file>